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59" r:id="rId4"/>
    <p:sldId id="261" r:id="rId5"/>
    <p:sldId id="376" r:id="rId6"/>
    <p:sldId id="377" r:id="rId7"/>
    <p:sldId id="265" r:id="rId8"/>
    <p:sldId id="392" r:id="rId9"/>
    <p:sldId id="393" r:id="rId10"/>
    <p:sldId id="394" r:id="rId11"/>
    <p:sldId id="364" r:id="rId12"/>
    <p:sldId id="378" r:id="rId13"/>
    <p:sldId id="263" r:id="rId14"/>
    <p:sldId id="415" r:id="rId15"/>
    <p:sldId id="275" r:id="rId16"/>
    <p:sldId id="276" r:id="rId17"/>
    <p:sldId id="277" r:id="rId18"/>
    <p:sldId id="278" r:id="rId19"/>
    <p:sldId id="279" r:id="rId20"/>
    <p:sldId id="280" r:id="rId21"/>
    <p:sldId id="328" r:id="rId22"/>
    <p:sldId id="281" r:id="rId23"/>
    <p:sldId id="424" r:id="rId24"/>
    <p:sldId id="294" r:id="rId25"/>
    <p:sldId id="295" r:id="rId26"/>
    <p:sldId id="296" r:id="rId27"/>
    <p:sldId id="297" r:id="rId28"/>
    <p:sldId id="433" r:id="rId29"/>
    <p:sldId id="298" r:id="rId30"/>
    <p:sldId id="299" r:id="rId31"/>
    <p:sldId id="434" r:id="rId32"/>
    <p:sldId id="330" r:id="rId33"/>
    <p:sldId id="271" r:id="rId34"/>
    <p:sldId id="425" r:id="rId35"/>
    <p:sldId id="287" r:id="rId36"/>
    <p:sldId id="289" r:id="rId37"/>
    <p:sldId id="290" r:id="rId38"/>
    <p:sldId id="288" r:id="rId39"/>
    <p:sldId id="291" r:id="rId40"/>
    <p:sldId id="329" r:id="rId41"/>
    <p:sldId id="380" r:id="rId42"/>
    <p:sldId id="398" r:id="rId43"/>
    <p:sldId id="337" r:id="rId44"/>
    <p:sldId id="353" r:id="rId45"/>
    <p:sldId id="399" r:id="rId46"/>
    <p:sldId id="395" r:id="rId47"/>
    <p:sldId id="396" r:id="rId48"/>
    <p:sldId id="382" r:id="rId49"/>
    <p:sldId id="400" r:id="rId50"/>
    <p:sldId id="383" r:id="rId51"/>
    <p:sldId id="402" r:id="rId52"/>
    <p:sldId id="401" r:id="rId53"/>
    <p:sldId id="397" r:id="rId54"/>
    <p:sldId id="282" r:id="rId55"/>
    <p:sldId id="426" r:id="rId56"/>
    <p:sldId id="302" r:id="rId57"/>
    <p:sldId id="308" r:id="rId58"/>
    <p:sldId id="304" r:id="rId59"/>
    <p:sldId id="305" r:id="rId60"/>
    <p:sldId id="362" r:id="rId61"/>
    <p:sldId id="384" r:id="rId62"/>
    <p:sldId id="385" r:id="rId63"/>
    <p:sldId id="386" r:id="rId64"/>
    <p:sldId id="387" r:id="rId65"/>
    <p:sldId id="306" r:id="rId66"/>
    <p:sldId id="307" r:id="rId67"/>
    <p:sldId id="331" r:id="rId68"/>
    <p:sldId id="283" r:id="rId69"/>
    <p:sldId id="427" r:id="rId70"/>
    <p:sldId id="310" r:id="rId71"/>
    <p:sldId id="311" r:id="rId72"/>
    <p:sldId id="312" r:id="rId73"/>
    <p:sldId id="313" r:id="rId74"/>
    <p:sldId id="363" r:id="rId75"/>
    <p:sldId id="388" r:id="rId76"/>
    <p:sldId id="314" r:id="rId77"/>
    <p:sldId id="316" r:id="rId78"/>
    <p:sldId id="315" r:id="rId79"/>
    <p:sldId id="333" r:id="rId80"/>
    <p:sldId id="318" r:id="rId81"/>
    <p:sldId id="371" r:id="rId82"/>
    <p:sldId id="345" r:id="rId83"/>
    <p:sldId id="389" r:id="rId84"/>
    <p:sldId id="370" r:id="rId85"/>
    <p:sldId id="390" r:id="rId86"/>
    <p:sldId id="391" r:id="rId87"/>
    <p:sldId id="341" r:id="rId88"/>
    <p:sldId id="343" r:id="rId89"/>
    <p:sldId id="344" r:id="rId90"/>
    <p:sldId id="428" r:id="rId91"/>
    <p:sldId id="429" r:id="rId92"/>
    <p:sldId id="430" r:id="rId93"/>
    <p:sldId id="431" r:id="rId94"/>
    <p:sldId id="319" r:id="rId95"/>
    <p:sldId id="346" r:id="rId96"/>
    <p:sldId id="365" r:id="rId97"/>
    <p:sldId id="349" r:id="rId98"/>
    <p:sldId id="348" r:id="rId99"/>
    <p:sldId id="367" r:id="rId100"/>
    <p:sldId id="350" r:id="rId101"/>
    <p:sldId id="351" r:id="rId102"/>
    <p:sldId id="352" r:id="rId103"/>
    <p:sldId id="355" r:id="rId104"/>
    <p:sldId id="320" r:id="rId105"/>
    <p:sldId id="321" r:id="rId106"/>
    <p:sldId id="413" r:id="rId107"/>
    <p:sldId id="407" r:id="rId108"/>
    <p:sldId id="411" r:id="rId109"/>
    <p:sldId id="412" r:id="rId110"/>
    <p:sldId id="414" r:id="rId111"/>
    <p:sldId id="326" r:id="rId112"/>
    <p:sldId id="404" r:id="rId113"/>
    <p:sldId id="416" r:id="rId114"/>
    <p:sldId id="417" r:id="rId115"/>
    <p:sldId id="405" r:id="rId116"/>
    <p:sldId id="406" r:id="rId117"/>
    <p:sldId id="418" r:id="rId118"/>
    <p:sldId id="419" r:id="rId119"/>
    <p:sldId id="420" r:id="rId120"/>
    <p:sldId id="422" r:id="rId121"/>
    <p:sldId id="423" r:id="rId122"/>
    <p:sldId id="323" r:id="rId123"/>
    <p:sldId id="324" r:id="rId124"/>
    <p:sldId id="325" r:id="rId125"/>
    <p:sldId id="372" r:id="rId126"/>
    <p:sldId id="432" r:id="rId1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9" autoAdjust="0"/>
    <p:restoredTop sz="76765" autoAdjust="0"/>
  </p:normalViewPr>
  <p:slideViewPr>
    <p:cSldViewPr showGuides="1">
      <p:cViewPr varScale="1">
        <p:scale>
          <a:sx n="68" d="100"/>
          <a:sy n="68" d="100"/>
        </p:scale>
        <p:origin x="-10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928"/>
    </p:cViewPr>
  </p:sorterViewPr>
  <p:notesViewPr>
    <p:cSldViewPr showGuides="1">
      <p:cViewPr varScale="1">
        <p:scale>
          <a:sx n="68" d="100"/>
          <a:sy n="68" d="100"/>
        </p:scale>
        <p:origin x="-247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BBF40F-BDD7-4486-AB6F-4223BB8C14A5}" type="datetimeFigureOut">
              <a:rPr lang="en-US"/>
              <a:pPr>
                <a:defRPr/>
              </a:pPr>
              <a:t>4/7/2013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39B4528-F604-431E-B1D7-4F377C8BF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512599-1601-4409-9F38-59244036B1E7}" type="datetimeFigureOut">
              <a:rPr lang="en-US"/>
              <a:pPr>
                <a:defRPr/>
              </a:pPr>
              <a:t>4/7/2013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268503A-D0A4-4F3F-A5D4-0F9A3973E7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9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A69EE6-3E8A-48EA-93F9-14433D708847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741AF8-4C24-4FAD-8C47-A3A37272C25D}" type="slidenum">
              <a:rPr lang="en-US" smtClean="0"/>
              <a:pPr eaLnBrk="1" hangingPunct="1"/>
              <a:t>40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64D13E-83D1-4AA7-B1D8-03CAA4810963}" type="slidenum">
              <a:rPr lang="en-US" smtClean="0"/>
              <a:pPr eaLnBrk="1" hangingPunct="1"/>
              <a:t>41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2DAD1F-1985-49F3-9737-BCD6D3BF28AC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Less code to write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inheritance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need to write little wrappers just because the name or the signature does not fit</a:t>
            </a:r>
            <a:endParaRPr 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EE44-9E45-478E-9212-7B668949EF1D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617E27-6E03-448B-8DB2-6E902583F2BF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Do not debug library code</a:t>
            </a:r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CAF86D-476A-4244-927F-8222D3F45A05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61E89B-10AD-4522-8B21-2B25B0829038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A0F5B-C68D-439B-8118-1EC1EDC4D13A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1F300E-587B-40F0-BED3-D194A3646A84}" type="slidenum">
              <a:rPr lang="en-US" smtClean="0"/>
              <a:pPr eaLnBrk="1" hangingPunct="1"/>
              <a:t>48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EFBFFD-A753-4860-A71D-21B23319337C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am a Feature/Application developer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Not implementing libraries but using them</a:t>
            </a:r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8EF1FE-E7EA-49D4-B808-7DAA79980C43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No reuse of</a:t>
            </a:r>
            <a:r>
              <a:rPr lang="de-DE" baseline="0" dirty="0" smtClean="0"/>
              <a:t> commands possible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By the way, count of deletes in GoF book?</a:t>
            </a: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Currently not possible</a:t>
            </a:r>
            <a:endParaRPr 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F4A155-503B-49A7-8A33-4BCB29EE68E4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3F9F75-757A-4AB2-B450-79360A8DA551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Track_foreign for std::..ptr</a:t>
            </a:r>
          </a:p>
          <a:p>
            <a:pPr eaLnBrk="1" hangingPunct="1"/>
            <a:r>
              <a:rPr lang="de-DE" smtClean="0"/>
              <a:t>Track for boost::...ptr</a:t>
            </a:r>
          </a:p>
          <a:p>
            <a:pPr eaLnBrk="1" hangingPunct="1"/>
            <a:r>
              <a:rPr lang="de-DE" smtClean="0"/>
              <a:t>Slot_type does the binding</a:t>
            </a:r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32428D-AB96-4859-9CC7-7A8469302233}" type="slidenum">
              <a:rPr lang="en-US" smtClean="0"/>
              <a:pPr eaLnBrk="1" hangingPunct="1"/>
              <a:t>63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Connect/disconnect – block/unblock</a:t>
            </a:r>
          </a:p>
          <a:p>
            <a:pPr eaLnBrk="1" hangingPunct="1"/>
            <a:r>
              <a:rPr lang="de-DE" smtClean="0"/>
              <a:t>Default is boost::optional&lt;T&gt; because signal can be triggered without any function attached to it</a:t>
            </a:r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8119D5-270A-4001-ADFB-03043F2E74F8}" type="slidenum">
              <a:rPr lang="en-US" smtClean="0"/>
              <a:pPr eaLnBrk="1" hangingPunct="1"/>
              <a:t>64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Thread-safe is default</a:t>
            </a:r>
          </a:p>
          <a:p>
            <a:pPr eaLnBrk="1" hangingPunct="1"/>
            <a:r>
              <a:rPr lang="de-DE" smtClean="0"/>
              <a:t>Dummy mutex disables thread-safety</a:t>
            </a:r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6BC65D-C797-4A59-A8F8-16D9A58E8103}" type="slidenum">
              <a:rPr lang="en-US" smtClean="0"/>
              <a:pPr eaLnBrk="1" hangingPunct="1"/>
              <a:t>65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788564-62BD-491E-B412-F8D2096F7881}" type="slidenum">
              <a:rPr lang="en-US" smtClean="0"/>
              <a:pPr eaLnBrk="1" hangingPunct="1"/>
              <a:t>67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Returns unique_ptr</a:t>
            </a:r>
            <a:endParaRPr 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E54827-DB3D-47C4-8D3A-A0EA9026F346}" type="slidenum">
              <a:rPr lang="en-US" smtClean="0"/>
              <a:pPr eaLnBrk="1" hangingPunct="1"/>
              <a:t>76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for boost.factory with lambdas</a:t>
            </a:r>
            <a:endParaRPr 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486FE-25BB-41EF-AE59-FAD77F851BB0}" type="slidenum">
              <a:rPr lang="en-US" smtClean="0"/>
              <a:pPr eaLnBrk="1" hangingPunct="1"/>
              <a:t>77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Medical domain conservative programmers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Encourage collegues to use boost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By using patterns as an example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to delete beverages because of unique_ptr</a:t>
            </a:r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6B9009-3C66-4ED2-93CF-817E8C6D4380}" type="slidenum">
              <a:rPr lang="en-US" smtClean="0"/>
              <a:pPr eaLnBrk="1" hangingPunct="1"/>
              <a:t>78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7D1FCD-ECFF-4831-9B7D-17F3DC46E9D3}" type="slidenum">
              <a:rPr lang="en-US" smtClean="0"/>
              <a:pPr eaLnBrk="1" hangingPunct="1"/>
              <a:t>80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E2BA37-DBC3-433A-8A92-BB2363C8599D}" type="slidenum">
              <a:rPr lang="en-US" smtClean="0"/>
              <a:pPr eaLnBrk="1" hangingPunct="1"/>
              <a:t>81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55E35F-4522-4773-8685-BBD6B40FFA32}" type="slidenum">
              <a:rPr lang="en-US" smtClean="0"/>
              <a:pPr eaLnBrk="1" hangingPunct="1"/>
              <a:t>82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86819F-2CDD-4EAD-9546-8AA2D6D6EC37}" type="slidenum">
              <a:rPr lang="en-US" smtClean="0"/>
              <a:pPr eaLnBrk="1" hangingPunct="1"/>
              <a:t>83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54A4A6-5ED3-4FA2-98DE-25F097696F2E}" type="slidenum">
              <a:rPr lang="en-US" smtClean="0"/>
              <a:pPr eaLnBrk="1" hangingPunct="1"/>
              <a:t>84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8E403D-BBEA-4100-9CDD-9D60B5520E04}" type="slidenum">
              <a:rPr lang="en-US" smtClean="0"/>
              <a:pPr eaLnBrk="1" hangingPunct="1"/>
              <a:t>85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5DDB71-772D-49A2-B970-CA6AF18554E9}" type="slidenum">
              <a:rPr lang="en-US" smtClean="0"/>
              <a:pPr eaLnBrk="1" hangingPunct="1"/>
              <a:t>86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0D4BB5-A97A-4011-8C30-018C6F79F235}" type="slidenum">
              <a:rPr lang="en-US" smtClean="0"/>
              <a:pPr eaLnBrk="1" hangingPunct="1"/>
              <a:t>87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B1678-CD20-42AB-AB97-9C8E45DFADDC}" type="slidenum">
              <a:rPr lang="en-US" smtClean="0"/>
              <a:pPr eaLnBrk="1" hangingPunct="1"/>
              <a:t>88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When solving a problem I am considering patterns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Use default version when implementing a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Later strip things off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C++11 my default version look different 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That is what I´m going to compare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148BC5-D4B8-4473-8872-B13DB985FF3A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Make all your interfaces structs with functions as members!</a:t>
            </a:r>
            <a:endParaRPr lang="en-US" dirty="0" smtClean="0"/>
          </a:p>
          <a:p>
            <a:pPr eaLnBrk="1" hangingPunct="1"/>
            <a:r>
              <a:rPr lang="de-DE" smtClean="0"/>
              <a:t>C++11 added some feature like function and lambdas and all of a sudden some patterns are no longer visible</a:t>
            </a:r>
          </a:p>
          <a:p>
            <a:pPr eaLnBrk="1" hangingPunct="1"/>
            <a:r>
              <a:rPr lang="de-DE" smtClean="0"/>
              <a:t>What does that tell us about patterns?</a:t>
            </a:r>
          </a:p>
          <a:p>
            <a:pPr eaLnBrk="1" hangingPunct="1"/>
            <a:r>
              <a:rPr lang="de-DE" smtClean="0"/>
              <a:t>Well it is obvious!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883FAF-3315-4646-B343-71EC3A89ACC5}" type="slidenum">
              <a:rPr lang="en-US" smtClean="0"/>
              <a:pPr eaLnBrk="1" hangingPunct="1"/>
              <a:t>104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Crutches for features that the language does not have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Functional style in an OO-Language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With function, bind, lambdas patterns become implicit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Patterns like class, disposable not known in C++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Of course this is unfair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My default approach might/will be subobtimal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You have to start somewhere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 hope that it does not matter concerning the conclusion of this talk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B1194D-3162-4315-A444-EC7F119F91F6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110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Don´t care if patterns are now invisible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They have to be explicit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 I can communicate with others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Some better than others e.g. Visitor big but small, Bridge/Strategy small but big</a:t>
            </a:r>
          </a:p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Effective way to communicate solutions for a problem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Name of pattern is connected with an approach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Given approaches a name is hughe benefit from Gof-book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One word connected</a:t>
            </a:r>
            <a:r>
              <a:rPr lang="de-DE" baseline="0" dirty="0" smtClean="0"/>
              <a:t> to whole chapter (pretty effective)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That is why Alexander speaks about a pattern</a:t>
            </a:r>
            <a:r>
              <a:rPr lang="de-DE" baseline="0" dirty="0" smtClean="0"/>
              <a:t> language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Our skull is limited in size -&gt; name </a:t>
            </a:r>
            <a:r>
              <a:rPr lang="de-DE" baseline="0" dirty="0" smtClean="0">
                <a:sym typeface="Wingdings" pitchFamily="2" charset="2"/>
              </a:rPr>
              <a:t> approach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Jeff Attwood – patterns are receipes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Cut-And-Paste solutions</a:t>
            </a: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Why not use function</a:t>
            </a:r>
            <a:r>
              <a:rPr lang="de-DE" baseline="0" dirty="0" smtClean="0"/>
              <a:t> pointer and static functions in classic approach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Boost::function made me realize this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114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 of a pattern is a detail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This at best is one solution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</a:t>
            </a:r>
            <a:r>
              <a:rPr lang="de-DE" baseline="0" dirty="0" smtClean="0"/>
              <a:t> of patterns depends on context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Comunicating this with class diagrams might be a mistake of Gof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From technical to philosphical</a:t>
            </a:r>
            <a:endParaRPr 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DB2527-3210-4AB9-A34C-DA26844680E1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Begining with C++11 std::function first choice for beeing extendable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Library/Languagefeature name replaces pattern name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Teach to use std::function instead of interfaces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Like vector is container of first choice</a:t>
            </a: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4B1FE-50F1-4A0D-A733-E5C779679639}" type="slidenum">
              <a:rPr lang="en-US" smtClean="0"/>
              <a:pPr eaLnBrk="1" hangingPunct="1"/>
              <a:t>122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A5485F-8D69-4A4E-9256-0E2CEA8681A6}" type="slidenum">
              <a:rPr lang="en-US" smtClean="0"/>
              <a:pPr eaLnBrk="1" hangingPunct="1"/>
              <a:t>124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My favorite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Good for introduction into the oo world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Easy to implement</a:t>
            </a:r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E31596-B38C-4B0F-AE77-9A6E35A51F20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will show two cpp11 solutions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Bind and lambdas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If lambdas not available -&gt; boost::bind</a:t>
            </a:r>
            <a:endParaRPr 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DCBC98-032F-4314-A3C5-20070DAB3F4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9AAB-AFEB-4349-90C1-D1F43DEBD3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DC6C-9D8F-4579-8E94-0A86B09E30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2F4BF-DB7C-4C78-A155-4BBF20479F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9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72E5-CAC8-43F8-8097-041F08E06E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9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78CF-C731-43DD-BF86-F8FAE397B8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48230-7C6F-4A14-83E3-636248BB15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00B5-E409-4CD2-B2EE-4F30C3EE49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6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E17F-BA1C-433F-A924-63A533E4D0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68A60-AF5F-4B1B-A7AF-269A3B98C3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4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6D818-6E9D-4E8F-A46E-2017CE9A96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2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459E-C274-4401-82E4-B56A81C3DD6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1E41C2-31C2-47F8-9CDC-4BE24F494F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design-patterns/ppframe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7/rethinking-design-patterns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Effective</a:t>
            </a:r>
            <a:r>
              <a:rPr lang="de-DE" smtClean="0"/>
              <a:t> Patterns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with C++11 and Boost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Common solution to a reocurring problem</a:t>
            </a:r>
          </a:p>
          <a:p>
            <a:pPr eaLnBrk="1" hangingPunct="1"/>
            <a:r>
              <a:rPr lang="de-DE" smtClean="0"/>
              <a:t>GoF-Patterns = Micropatterns</a:t>
            </a:r>
          </a:p>
          <a:p>
            <a:pPr eaLnBrk="1" hangingPunct="1"/>
            <a:r>
              <a:rPr lang="de-DE" smtClean="0"/>
              <a:t>How many?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290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290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 (classic)</a:t>
            </a:r>
            <a:br>
              <a:rPr lang="de-DE" dirty="0" smtClean="0"/>
            </a:br>
            <a:r>
              <a:rPr lang="de-DE" dirty="0" smtClean="0"/>
              <a:t>Dependencies</a:t>
            </a:r>
          </a:p>
        </p:txBody>
      </p:sp>
      <p:pic>
        <p:nvPicPr>
          <p:cNvPr id="10035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Putting it all together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Dependencies</a:t>
            </a:r>
            <a:endParaRPr lang="de-DE" dirty="0" smtClean="0"/>
          </a:p>
        </p:txBody>
      </p:sp>
      <p:pic>
        <p:nvPicPr>
          <p:cNvPr id="10137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  <a:br>
              <a:rPr lang="de-DE" smtClean="0"/>
            </a:br>
            <a:r>
              <a:rPr lang="de-DE" smtClean="0"/>
              <a:t>Analysis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953"/>
              </p:ext>
            </p:extLst>
          </p:nvPr>
        </p:nvGraphicFramePr>
        <p:xfrm>
          <a:off x="971550" y="1989138"/>
          <a:ext cx="72009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1800226"/>
                <a:gridCol w="1800224"/>
              </a:tblGrid>
              <a:tr h="370795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classic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C++11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CountDeclClass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CountDeclMethodAll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168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CountLineCode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522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278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CountPath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MaxInheritanceTree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SumCyclomatic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Conclusion</a:t>
            </a:r>
            <a:br>
              <a:rPr lang="de-DE" dirty="0" smtClean="0"/>
            </a:br>
            <a:r>
              <a:rPr lang="de-DE" dirty="0" smtClean="0"/>
              <a:t>3 Observations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are crutches ...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... for features that the language does not have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Peter Norvig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16 of the 23 GoF patterns are simpler or even invisible in higher-level languages</a:t>
            </a:r>
          </a:p>
          <a:p>
            <a:pPr marL="0" indent="0" eaLnBrk="1" hangingPunct="1">
              <a:buNone/>
            </a:pPr>
            <a:endParaRPr lang="de-DE" dirty="0"/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400" dirty="0" smtClean="0">
                <a:hlinkClick r:id="rId3"/>
              </a:rPr>
              <a:t>http://norvig.com/design-patterns/ppframe.htm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Strategy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429000"/>
            <a:ext cx="84867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93"/>
            <a:ext cx="8718233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7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85553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6" y="3429000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Builder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Factory Method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Prototype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(Singleton)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Adapter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Bridge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Composite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Decorator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Facade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Flyweight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Proxy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Bahvioural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Interpreter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Iterator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Mediator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Memento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Template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Visitor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Jeff Atwood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Design patterns are a form of complexity</a:t>
            </a: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hlinkClick r:id="rId3"/>
              </a:rPr>
              <a:t>http://www.codinghorror.com/blog/2007/07/rethinking-design-patterns.html</a:t>
            </a:r>
            <a:endParaRPr lang="en-US" sz="2000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for Communication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6256" y="3383304"/>
            <a:ext cx="1728192" cy="1152128"/>
            <a:chOff x="5724128" y="3383304"/>
            <a:chExt cx="1728192" cy="1152128"/>
          </a:xfrm>
        </p:grpSpPr>
        <p:sp>
          <p:nvSpPr>
            <p:cNvPr id="5" name="Cloud Callout 4"/>
            <p:cNvSpPr/>
            <p:nvPr/>
          </p:nvSpPr>
          <p:spPr>
            <a:xfrm>
              <a:off x="5724128" y="3383304"/>
              <a:ext cx="1728192" cy="115212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L-Shape 3"/>
            <p:cNvSpPr/>
            <p:nvPr/>
          </p:nvSpPr>
          <p:spPr>
            <a:xfrm>
              <a:off x="6253032" y="3815352"/>
              <a:ext cx="670384" cy="288032"/>
            </a:xfrm>
            <a:prstGeom prst="corner">
              <a:avLst/>
            </a:prstGeom>
            <a:solidFill>
              <a:schemeClr val="accent3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Cloud Callout 22"/>
          <p:cNvSpPr/>
          <p:nvPr/>
        </p:nvSpPr>
        <p:spPr>
          <a:xfrm>
            <a:off x="5285234" y="1628800"/>
            <a:ext cx="1728192" cy="11521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-Shape 23"/>
          <p:cNvSpPr/>
          <p:nvPr/>
        </p:nvSpPr>
        <p:spPr>
          <a:xfrm>
            <a:off x="5814138" y="206084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1" y="3874740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5955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5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Patterns for Communication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Classic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26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Implementation is a detail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8404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3380" cy="10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39" y="2403072"/>
            <a:ext cx="4648849" cy="189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76" y="5068396"/>
            <a:ext cx="4922520" cy="174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Flyweight</a:t>
            </a:r>
          </a:p>
        </p:txBody>
      </p:sp>
      <p:pic>
        <p:nvPicPr>
          <p:cNvPr id="8" name="Picture 5" descr="flywei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3817"/>
            <a:ext cx="5791223" cy="4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6130" name="Picture 2" descr="C:\Users\Administrator\AppData\Local\Microsoft\Windows\Temporary Internet Files\Content.IE5\YG2MEVF2\MC9004339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424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1" name="Picture 3" descr="C:\Users\Administrator\AppData\Local\Microsoft\Windows\Temporary Internet Files\Content.IE5\GC1QL3XR\MC9004339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 descr="C:\Users\Administrator\AppData\Local\Microsoft\Windows\Temporary Internet Files\Content.IE5\9ZT7RHYJ\MC90043488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85" y="1600429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5896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7885" y="43698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2044" y="371703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508104" y="372602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17636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-Shape 13"/>
          <p:cNvSpPr/>
          <p:nvPr/>
        </p:nvSpPr>
        <p:spPr>
          <a:xfrm>
            <a:off x="4932040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-Shape 14"/>
          <p:cNvSpPr/>
          <p:nvPr/>
        </p:nvSpPr>
        <p:spPr>
          <a:xfrm>
            <a:off x="81500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/>
          <p:cNvSpPr/>
          <p:nvPr/>
        </p:nvSpPr>
        <p:spPr>
          <a:xfrm>
            <a:off x="4932040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>
            <a:off x="8150088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-Shape 17"/>
          <p:cNvSpPr/>
          <p:nvPr/>
        </p:nvSpPr>
        <p:spPr>
          <a:xfrm>
            <a:off x="8172400" y="530120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Observer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8" name="Picture 6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17179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505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0" name="Picture 8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5960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2" name="Picture 10" descr="C:\Users\Administrator\AppData\Local\Microsoft\Windows\Temporary Internet Files\Content.IE5\YG2MEVF2\MC90043267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2" y="3815052"/>
            <a:ext cx="1280000" cy="1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68" y="24208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flipV="1">
            <a:off x="2235872" y="2276872"/>
            <a:ext cx="2336128" cy="21781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77162" idx="2"/>
          </p:cNvCxnSpPr>
          <p:nvPr/>
        </p:nvCxnSpPr>
        <p:spPr>
          <a:xfrm rot="5400000" flipH="1" flipV="1">
            <a:off x="3530683" y="3006357"/>
            <a:ext cx="153884" cy="4023506"/>
          </a:xfrm>
          <a:prstGeom prst="curvedConnector4">
            <a:avLst>
              <a:gd name="adj1" fmla="val -148553"/>
              <a:gd name="adj2" fmla="val 579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7162" idx="3"/>
          </p:cNvCxnSpPr>
          <p:nvPr/>
        </p:nvCxnSpPr>
        <p:spPr>
          <a:xfrm flipV="1">
            <a:off x="2235872" y="3278138"/>
            <a:ext cx="4856408" cy="11769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25785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 descr="C:\Users\Administrator\AppData\Local\Microsoft\Windows\Temporary Internet Files\Content.IE5\9ZT7RHYJ\MC9004315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39" y="2260708"/>
            <a:ext cx="2286521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4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195736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12160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Flyweight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It is not a requirement for a pattern to be visible in a class diagram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6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Edition – GoF book ?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Evolution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Assembler	</a:t>
            </a:r>
            <a:r>
              <a:rPr lang="de-DE" dirty="0" smtClean="0">
                <a:sym typeface="Wingdings" pitchFamily="2" charset="2"/>
              </a:rPr>
              <a:t>	if/else, do-while, ...</a:t>
            </a:r>
            <a:endParaRPr lang="de-DE" dirty="0" smtClean="0"/>
          </a:p>
          <a:p>
            <a:pPr eaLnBrk="1" hangingPunct="1"/>
            <a:r>
              <a:rPr lang="de-DE" dirty="0" smtClean="0"/>
              <a:t>C			</a:t>
            </a:r>
            <a:r>
              <a:rPr lang="de-DE" dirty="0" smtClean="0">
                <a:sym typeface="Wingdings" pitchFamily="2" charset="2"/>
              </a:rPr>
              <a:t>	class, polymorphism, ...</a:t>
            </a:r>
            <a:endParaRPr lang="de-DE" dirty="0" smtClean="0"/>
          </a:p>
          <a:p>
            <a:pPr eaLnBrk="1" hangingPunct="1"/>
            <a:r>
              <a:rPr lang="de-DE" dirty="0" smtClean="0"/>
              <a:t>C++		</a:t>
            </a:r>
            <a:r>
              <a:rPr lang="de-DE" dirty="0" smtClean="0">
                <a:sym typeface="Wingdings" pitchFamily="2" charset="2"/>
              </a:rPr>
              <a:t>	Strategy, Command, ...</a:t>
            </a:r>
            <a:endParaRPr lang="de-DE" dirty="0" smtClean="0"/>
          </a:p>
          <a:p>
            <a:pPr eaLnBrk="1" hangingPunct="1"/>
            <a:r>
              <a:rPr lang="de-DE" dirty="0" smtClean="0"/>
              <a:t>C++11		</a:t>
            </a:r>
            <a:r>
              <a:rPr lang="de-DE" dirty="0" smtClean="0">
                <a:sym typeface="Wingdings" pitchFamily="2" charset="2"/>
              </a:rPr>
              <a:t>	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 Lifecycle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Discovered</a:t>
            </a:r>
          </a:p>
          <a:p>
            <a:pPr eaLnBrk="1" hangingPunct="1"/>
            <a:r>
              <a:rPr lang="de-DE" dirty="0" smtClean="0"/>
              <a:t>Published</a:t>
            </a:r>
          </a:p>
          <a:p>
            <a:pPr eaLnBrk="1" hangingPunct="1"/>
            <a:r>
              <a:rPr lang="de-DE" dirty="0" smtClean="0"/>
              <a:t>Test of time</a:t>
            </a:r>
          </a:p>
          <a:p>
            <a:pPr eaLnBrk="1" hangingPunct="1"/>
            <a:r>
              <a:rPr lang="de-DE" dirty="0" smtClean="0"/>
              <a:t>Adopted by language/library</a:t>
            </a:r>
          </a:p>
          <a:p>
            <a:pPr eaLnBrk="1" hangingPunct="1"/>
            <a:r>
              <a:rPr lang="de-DE" dirty="0" smtClean="0"/>
              <a:t>Disapears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PPG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</a:t>
            </a:r>
          </a:p>
          <a:p>
            <a:pPr eaLnBrk="1" hangingPunct="1"/>
            <a:r>
              <a:rPr lang="de-DE" dirty="0" smtClean="0"/>
              <a:t>Preservation</a:t>
            </a:r>
          </a:p>
          <a:p>
            <a:pPr eaLnBrk="1" hangingPunct="1"/>
            <a:r>
              <a:rPr lang="de-DE" dirty="0" smtClean="0"/>
              <a:t>Group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Books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16288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7" y="1647626"/>
            <a:ext cx="168592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4" y="4149080"/>
            <a:ext cx="1871663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4149080"/>
            <a:ext cx="164306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6" y="421005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 you for your attention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0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Strategy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Capsules a family of algorithms and makes them exchangeable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371850"/>
            <a:ext cx="58102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Example: CaffeineBeverage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1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2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3</a:t>
            </a:r>
            <a:endParaRPr lang="en-US" dirty="0" smtClean="0"/>
          </a:p>
        </p:txBody>
      </p:sp>
      <p:pic>
        <p:nvPicPr>
          <p:cNvPr id="174082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94139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3" name="Picture 3" descr="C:\Users\Administrator\AppData\Local\Microsoft\Windows\Temporary Internet Files\Content.IE5\9ZT7RHYJ\MC90032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54877"/>
            <a:ext cx="1444933" cy="11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4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82" y="5062486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C:\Users\Administrator\AppData\Local\Microsoft\Windows\Temporary Internet Files\Content.IE5\YG2MEVF2\MC90043467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83" y="3388057"/>
            <a:ext cx="1244441" cy="12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15875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75596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/>
              <a:t>R</a:t>
            </a:r>
            <a:r>
              <a:rPr lang="de-DE" dirty="0" smtClean="0"/>
              <a:t>ecipe Interface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6480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Concrete Recipes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01788"/>
            <a:ext cx="703738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53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670425"/>
            <a:ext cx="32670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CaffeineBeverage/Recipes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423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no books</a:t>
            </a:r>
          </a:p>
          <a:p>
            <a:pPr eaLnBrk="1" hangingPunct="1"/>
            <a:r>
              <a:rPr lang="de-DE" smtClean="0"/>
              <a:t>no blogs</a:t>
            </a:r>
          </a:p>
          <a:p>
            <a:pPr eaLnBrk="1" hangingPunct="1"/>
            <a:r>
              <a:rPr lang="de-DE" smtClean="0"/>
              <a:t>no tweets</a:t>
            </a:r>
          </a:p>
          <a:p>
            <a:pPr eaLnBrk="1" hangingPunct="1"/>
            <a:r>
              <a:rPr lang="de-DE" smtClean="0"/>
              <a:t>no open source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067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Chain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Avoid coupling the sender of a request to its receiver by giving more than one object a chance to handle the request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9000"/>
            <a:ext cx="3600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Example: Condiments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2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64" y="1628800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3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3212976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34494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88" y="483337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2" y="481278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5021605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699792" y="2132856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/>
          <p:cNvSpPr/>
          <p:nvPr/>
        </p:nvSpPr>
        <p:spPr>
          <a:xfrm>
            <a:off x="2771800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ross 15"/>
          <p:cNvSpPr/>
          <p:nvPr/>
        </p:nvSpPr>
        <p:spPr>
          <a:xfrm>
            <a:off x="2771800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/>
          <p:cNvSpPr/>
          <p:nvPr/>
        </p:nvSpPr>
        <p:spPr>
          <a:xfrm>
            <a:off x="6082264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/>
          <p:cNvSpPr/>
          <p:nvPr/>
        </p:nvSpPr>
        <p:spPr>
          <a:xfrm>
            <a:off x="6084168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Condiment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5595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Sugar and Milk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042025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91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5589588"/>
            <a:ext cx="3438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Condiment - Sugar and Milk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62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25800"/>
            <a:ext cx="5953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with function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1" y="1628772"/>
            <a:ext cx="72866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52389"/>
            <a:ext cx="82867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661025"/>
            <a:ext cx="3008312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Dräger  Lübeck</a:t>
            </a:r>
          </a:p>
          <a:p>
            <a:pPr eaLnBrk="1" hangingPunct="1"/>
            <a:r>
              <a:rPr lang="de-DE" smtClean="0"/>
              <a:t>C++ developer</a:t>
            </a:r>
          </a:p>
          <a:p>
            <a:pPr eaLnBrk="1" hangingPunct="1"/>
            <a:r>
              <a:rPr lang="de-DE" smtClean="0"/>
              <a:t>Subsystemdesigner</a:t>
            </a:r>
          </a:p>
          <a:p>
            <a:pPr eaLnBrk="1" hangingPunct="1"/>
            <a:r>
              <a:rPr lang="de-DE" smtClean="0"/>
              <a:t>Trainings/Workshops</a:t>
            </a:r>
          </a:p>
        </p:txBody>
      </p:sp>
      <p:pic>
        <p:nvPicPr>
          <p:cNvPr id="4100" name="Picture 5" descr="Get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47" y="1884363"/>
            <a:ext cx="4429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84213" y="1514475"/>
            <a:ext cx="15351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for lambdas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" y="1628770"/>
            <a:ext cx="75533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28800"/>
            <a:ext cx="81676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726113"/>
            <a:ext cx="3008312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628775"/>
            <a:ext cx="3295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441825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Encapsulate a request as an object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708275"/>
            <a:ext cx="52292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Example: CoffeeMachine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0230" name="Picture 6" descr="C:\Users\Administrator\AppData\Local\Microsoft\Windows\Temporary Internet Files\Content.IE5\GC1QL3XR\MP90040015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081784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Single Corner Rectangle 1"/>
          <p:cNvSpPr/>
          <p:nvPr/>
        </p:nvSpPr>
        <p:spPr>
          <a:xfrm>
            <a:off x="1115616" y="2564904"/>
            <a:ext cx="1872208" cy="223224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smtClean="0"/>
              <a:t>Orders: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Tea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3707904" y="3152768"/>
            <a:ext cx="1728192" cy="11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MakeCaffeineBeverage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0956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35350"/>
            <a:ext cx="5267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9088"/>
            <a:ext cx="6543675" cy="455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895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5" y="1628800"/>
            <a:ext cx="54959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82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9600"/>
            <a:ext cx="5038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Motivation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28775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37088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 are maintained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Loose coupling</a:t>
            </a:r>
          </a:p>
          <a:p>
            <a:pPr eaLnBrk="1" hangingPunct="1"/>
            <a:r>
              <a:rPr lang="de-DE" dirty="0" smtClean="0"/>
              <a:t>Extendable</a:t>
            </a:r>
          </a:p>
          <a:p>
            <a:pPr eaLnBrk="1" hangingPunct="1"/>
            <a:r>
              <a:rPr lang="de-DE" dirty="0" smtClean="0"/>
              <a:t>Unit testable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Some More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Less code</a:t>
            </a:r>
          </a:p>
          <a:p>
            <a:pPr eaLnBrk="1" hangingPunct="1"/>
            <a:r>
              <a:rPr lang="de-DE" smtClean="0"/>
              <a:t>Less coupling</a:t>
            </a:r>
          </a:p>
          <a:p>
            <a:pPr eaLnBrk="1" hangingPunct="1"/>
            <a:r>
              <a:rPr lang="de-DE" smtClean="0"/>
              <a:t>Easier to extend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Debugging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Do not debug Library code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53952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132856"/>
            <a:ext cx="6372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Performance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http://probablydance.com/2013/01/13/a-faster-implementation-of-stdfunction/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44884"/>
              </p:ext>
            </p:extLst>
          </p:nvPr>
        </p:nvGraphicFramePr>
        <p:xfrm>
          <a:off x="539750" y="1625600"/>
          <a:ext cx="80645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Malte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Skarupke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Debug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1917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4195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3262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Release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800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770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630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1864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3161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2513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474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456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1755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3363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2587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466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431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Size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http://dl.dropbox.com/u/27990997/compare_functions.cpp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9750" y="1625600"/>
          <a:ext cx="8064501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167"/>
                <a:gridCol w="2688167"/>
                <a:gridCol w="2688167"/>
              </a:tblGrid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–O0 –g3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58608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110808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24044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35096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My Approach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21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321"/>
          <a:stretch/>
        </p:blipFill>
        <p:spPr bwMode="auto">
          <a:xfrm>
            <a:off x="494109" y="3069152"/>
            <a:ext cx="753427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b="-401"/>
          <a:stretch/>
        </p:blipFill>
        <p:spPr bwMode="auto">
          <a:xfrm>
            <a:off x="494109" y="1620000"/>
            <a:ext cx="7534275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Transfer of Ownership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en-US" sz="2400" dirty="0" smtClean="0"/>
              <a:t>http://isocpp.org/files/papers/n3610.html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2673"/>
            <a:ext cx="6905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and Boost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Observer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one-to-many dependency between objects so that when one object changes state, all its dependents are notified and updated automatically.</a:t>
            </a:r>
            <a:endParaRPr lang="de-DE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5700"/>
            <a:ext cx="61531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Example: Finished!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1256" name="Picture 8" descr="C:\Users\Administrator\AppData\Local\Microsoft\Windows\Temporary Internet Files\Content.IE5\YG2MEVF2\MP90042297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3824"/>
            <a:ext cx="260223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8" name="Picture 10" descr="C:\Users\Administrator\AppData\Local\Microsoft\Windows\Temporary Internet Files\Content.IE5\YG2MEVF2\MP90040309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E04"/>
              </a:clrFrom>
              <a:clrTo>
                <a:srgbClr val="FDFE04">
                  <a:alpha val="0"/>
                </a:srgbClr>
              </a:clrTo>
            </a:clrChange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0017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CoffeeMachineObserver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3463255"/>
            <a:ext cx="54292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1628800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0360" cy="459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063"/>
            <a:ext cx="3276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583"/>
            <a:ext cx="5962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Managed signals/slots system</a:t>
            </a:r>
          </a:p>
          <a:p>
            <a:pPr eaLnBrk="1" hangingPunct="1"/>
            <a:r>
              <a:rPr lang="de-DE" dirty="0" smtClean="0"/>
              <a:t>Controlling order of callbacks</a:t>
            </a:r>
            <a:endParaRPr lang="en-US" dirty="0" smtClean="0"/>
          </a:p>
          <a:p>
            <a:pPr eaLnBrk="1" hangingPunct="1"/>
            <a:r>
              <a:rPr lang="en-US" dirty="0" smtClean="0"/>
              <a:t>Connection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Unfair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Slots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2224087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Connect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767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19525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Order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7338"/>
            <a:ext cx="4772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Tracking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68863"/>
            <a:ext cx="12287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886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More about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de-DE" smtClean="0"/>
              <a:t>Explicit connection management</a:t>
            </a:r>
            <a:endParaRPr lang="en-US" dirty="0" smtClean="0"/>
          </a:p>
          <a:p>
            <a:pPr eaLnBrk="1" hangingPunct="1"/>
            <a:r>
              <a:rPr lang="en-US" dirty="0" smtClean="0"/>
              <a:t>Combining multiple return values</a:t>
            </a:r>
          </a:p>
          <a:p>
            <a:pPr eaLnBrk="1" hangingPunct="1"/>
            <a:r>
              <a:rPr lang="de-DE" smtClean="0"/>
              <a:t>Thread-Safe</a:t>
            </a:r>
          </a:p>
          <a:p>
            <a:pPr eaLnBrk="1" hangingPunct="1"/>
            <a:r>
              <a:rPr lang="de-DE" smtClean="0"/>
              <a:t>Header-Only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(Signals)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70400"/>
            <a:ext cx="54006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1150"/>
            <a:ext cx="7905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Observer (Signals)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08538"/>
            <a:ext cx="2582862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31950"/>
            <a:ext cx="735488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classic vs. Signals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  <a:endParaRPr lang="en-US" dirty="0" smtClean="0"/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81525"/>
            <a:ext cx="54006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11" y="1700808"/>
            <a:ext cx="5038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Factory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 an interface for creating families of related or dependent objects without specifying their concrete classes</a:t>
            </a:r>
            <a:endParaRPr lang="de-DE" smtClean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82950"/>
            <a:ext cx="4800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Example: BeverageFactory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2274" name="Picture 2" descr="C:\Users\Administrator\AppData\Local\Microsoft\Windows\Temporary Internet Files\Content.IE5\9ZT7RHYJ\MC90031979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1" y="2348880"/>
            <a:ext cx="2714397" cy="2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9839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Content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Implementation classic vs. C++11</a:t>
            </a:r>
          </a:p>
          <a:p>
            <a:pPr eaLnBrk="1" hangingPunct="1"/>
            <a:r>
              <a:rPr lang="de-DE" smtClean="0"/>
              <a:t>Implementation classic vs. Boost</a:t>
            </a:r>
          </a:p>
          <a:p>
            <a:pPr eaLnBrk="1" hangingPunct="1"/>
            <a:r>
              <a:rPr lang="de-DE" smtClean="0"/>
              <a:t>Application classic vs. C++11/Boost</a:t>
            </a:r>
          </a:p>
          <a:p>
            <a:pPr eaLnBrk="1" hangingPunct="1"/>
            <a:r>
              <a:rPr lang="de-DE" smtClean="0"/>
              <a:t>Conclusion concerning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CaffeineBeverageFactory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33538"/>
            <a:ext cx="5192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6769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91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Boost.Functional.Factory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Lets you encapsulate a new expression as a function object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7025"/>
            <a:ext cx="4457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Forwarding arguments to the constructor</a:t>
            </a:r>
          </a:p>
          <a:p>
            <a:pPr eaLnBrk="1" hangingPunct="1"/>
            <a:r>
              <a:rPr lang="en-US" dirty="0" smtClean="0"/>
              <a:t>Member functions to create different kinds of objects</a:t>
            </a:r>
          </a:p>
          <a:p>
            <a:pPr eaLnBrk="1" hangingPunct="1"/>
            <a:r>
              <a:rPr lang="en-US" dirty="0" smtClean="0"/>
              <a:t>Factory base class might not be necessary</a:t>
            </a:r>
          </a:p>
          <a:p>
            <a:pPr eaLnBrk="1" hangingPunct="1"/>
            <a:r>
              <a:rPr lang="en-US" dirty="0" smtClean="0"/>
              <a:t>Allows use of customized memory management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39888"/>
            <a:ext cx="659606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(Lambda)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896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(Boost/Lambda)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" y="1628800"/>
            <a:ext cx="3810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classic vs. Boost.Functional.Factory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41475"/>
            <a:ext cx="717708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37063"/>
            <a:ext cx="6324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CoffeeMachine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pic>
        <p:nvPicPr>
          <p:cNvPr id="921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Has been done for you</a:t>
            </a:r>
          </a:p>
          <a:p>
            <a:pPr eaLnBrk="1" hangingPunct="1"/>
            <a:r>
              <a:rPr lang="de-DE" smtClean="0"/>
              <a:t>Just using the library</a:t>
            </a:r>
          </a:p>
          <a:p>
            <a:pPr eaLnBrk="1" hangingPunct="1"/>
            <a:r>
              <a:rPr lang="de-DE" smtClean="0"/>
              <a:t>Many shortcomings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Development speed up</a:t>
            </a:r>
          </a:p>
          <a:p>
            <a:pPr eaLnBrk="1" hangingPunct="1"/>
            <a:r>
              <a:rPr lang="de-DE" smtClean="0"/>
              <a:t>GoF-Patterns focused on OO-paradigm</a:t>
            </a:r>
          </a:p>
          <a:p>
            <a:pPr eaLnBrk="1" hangingPunct="1"/>
            <a:r>
              <a:rPr lang="de-DE" smtClean="0"/>
              <a:t>Use of generic prgramming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Boost and </a:t>
            </a:r>
            <a:r>
              <a:rPr lang="de-DE" dirty="0" smtClean="0"/>
              <a:t>Patterns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9216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68363" y="1693863"/>
          <a:ext cx="7232652" cy="323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42"/>
                <a:gridCol w="1205442"/>
                <a:gridCol w="1205442"/>
                <a:gridCol w="1205442"/>
                <a:gridCol w="1205442"/>
                <a:gridCol w="1205442"/>
              </a:tblGrid>
              <a:tr h="6402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Bind</a:t>
                      </a:r>
                      <a:endParaRPr lang="en-US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Phoenix</a:t>
                      </a:r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Signals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Statechart</a:t>
                      </a:r>
                    </a:p>
                    <a:p>
                      <a:r>
                        <a:rPr lang="de-DE" sz="1800" dirty="0" smtClean="0"/>
                        <a:t>MSM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Flyweight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Chain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Command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Observer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Strategy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Proxy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Prototype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255587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5587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55587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2555875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932363" y="2349500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4932363" y="30686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615632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615632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615632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7380288" y="35004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7380288" y="4221163"/>
            <a:ext cx="287337" cy="287337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7380288" y="4581525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3708400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Plus 19"/>
          <p:cNvSpPr/>
          <p:nvPr/>
        </p:nvSpPr>
        <p:spPr>
          <a:xfrm>
            <a:off x="3708400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3708400" y="30686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3708400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3708400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4932363" y="2708275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 and Patterns</a:t>
            </a:r>
            <a:br>
              <a:rPr lang="de-DE" smtClean="0"/>
            </a:br>
            <a:r>
              <a:rPr lang="de-DE" smtClean="0"/>
              <a:t>Flyweight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3972" name="Picture 5" descr="flywei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359025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Example: Colour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63531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862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443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Tagging</a:t>
            </a:r>
          </a:p>
          <a:p>
            <a:pPr eaLnBrk="1" hangingPunct="1"/>
            <a:r>
              <a:rPr lang="de-DE" smtClean="0"/>
              <a:t>Hash- or Set-based Tablelookup</a:t>
            </a:r>
          </a:p>
          <a:p>
            <a:pPr eaLnBrk="1" hangingPunct="1"/>
            <a:r>
              <a:rPr lang="de-DE" smtClean="0"/>
              <a:t>Trackingpolicy for Values</a:t>
            </a:r>
          </a:p>
          <a:p>
            <a:pPr eaLnBrk="1" hangingPunct="1"/>
            <a:r>
              <a:rPr lang="de-DE" smtClean="0"/>
              <a:t>Lockingpolicy for Factory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Boost.MSM</a:t>
            </a:r>
            <a:br>
              <a:rPr lang="de-DE" smtClean="0"/>
            </a:br>
            <a:r>
              <a:rPr lang="de-DE" smtClean="0"/>
              <a:t>State</a:t>
            </a:r>
          </a:p>
        </p:txBody>
      </p:sp>
      <p:sp>
        <p:nvSpPr>
          <p:cNvPr id="901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EDSL for transitiontable</a:t>
            </a:r>
          </a:p>
          <a:p>
            <a:pPr eaLnBrk="1" hangingPunct="1"/>
            <a:r>
              <a:rPr lang="de-DE" dirty="0" smtClean="0"/>
              <a:t>State, Transition, Event</a:t>
            </a:r>
          </a:p>
          <a:p>
            <a:pPr eaLnBrk="1" hangingPunct="1"/>
            <a:r>
              <a:rPr lang="de-DE" dirty="0" smtClean="0"/>
              <a:t>Submachines, Orthogonal Regions, Pseudostates</a:t>
            </a:r>
          </a:p>
          <a:p>
            <a:pPr eaLnBrk="1" hangingPunct="1"/>
            <a:r>
              <a:rPr lang="de-DE" dirty="0" smtClean="0"/>
              <a:t>History</a:t>
            </a:r>
          </a:p>
          <a:p>
            <a:pPr eaLnBrk="1" hangingPunct="1"/>
            <a:r>
              <a:rPr lang="de-DE" dirty="0" smtClean="0"/>
              <a:t>Completion/Anonymous transition</a:t>
            </a:r>
          </a:p>
          <a:p>
            <a:pPr eaLnBrk="1" hangingPunct="1"/>
            <a:r>
              <a:rPr lang="de-DE" dirty="0" smtClean="0"/>
              <a:t>Internal transitions (Action in State)</a:t>
            </a:r>
            <a:endParaRPr lang="en-US" dirty="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0912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Example: Ping - Pong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962150"/>
            <a:ext cx="4371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CoffeeMachine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Application</a:t>
            </a:r>
            <a:endParaRPr lang="de-DE" dirty="0" smtClean="0"/>
          </a:p>
        </p:txBody>
      </p:sp>
      <p:pic>
        <p:nvPicPr>
          <p:cNvPr id="102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States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7902131" cy="52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4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/>
              <a:t>A</a:t>
            </a:r>
            <a:r>
              <a:rPr lang="de-DE" dirty="0" smtClean="0"/>
              <a:t>ctions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2" y="1628800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7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Transitiontable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304"/>
            <a:ext cx="7800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" y="1628800"/>
            <a:ext cx="54197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10841"/>
            <a:ext cx="4324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4" y="2415510"/>
            <a:ext cx="4420553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Writing a Coffeemachine application</a:t>
            </a:r>
          </a:p>
          <a:p>
            <a:pPr eaLnBrk="1" hangingPunct="1"/>
            <a:r>
              <a:rPr lang="de-DE" smtClean="0"/>
              <a:t>Putting all the patterns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9563"/>
            <a:ext cx="74961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1756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7781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8300"/>
            <a:ext cx="69913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53654</TotalTime>
  <Words>1434</Words>
  <Application>Microsoft Office PowerPoint</Application>
  <PresentationFormat>On-screen Show (4:3)</PresentationFormat>
  <Paragraphs>538</Paragraphs>
  <Slides>126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Office Theme</vt:lpstr>
      <vt:lpstr>Effective Patterns</vt:lpstr>
      <vt:lpstr>me</vt:lpstr>
      <vt:lpstr>me</vt:lpstr>
      <vt:lpstr>Motivation</vt:lpstr>
      <vt:lpstr>My Approach</vt:lpstr>
      <vt:lpstr>Unfair</vt:lpstr>
      <vt:lpstr>Content</vt:lpstr>
      <vt:lpstr>CoffeeMachine (classic) Application</vt:lpstr>
      <vt:lpstr>CoffeeMachine (C++11/Boost) Application</vt:lpstr>
      <vt:lpstr>GoF-Patterns</vt:lpstr>
      <vt:lpstr>GoF-Patterns</vt:lpstr>
      <vt:lpstr>GoF-Patterns</vt:lpstr>
      <vt:lpstr>Strategy</vt:lpstr>
      <vt:lpstr>Strategy Example: CaffeineBeverage</vt:lpstr>
      <vt:lpstr>Strategy (classic) Recipe Interface</vt:lpstr>
      <vt:lpstr>Strategy (classic) Concrete Recipes</vt:lpstr>
      <vt:lpstr>Strategy (classic) Application</vt:lpstr>
      <vt:lpstr>Strategy (C++11) CaffeineBeverage/Recipes</vt:lpstr>
      <vt:lpstr>Strategy (C++11) Application with bind</vt:lpstr>
      <vt:lpstr>Strategy (C++11) Application with lambda</vt:lpstr>
      <vt:lpstr>Strategy classic vs. C++11</vt:lpstr>
      <vt:lpstr>Chain</vt:lpstr>
      <vt:lpstr>Chain Example: Condiments</vt:lpstr>
      <vt:lpstr>Chain (classic) Condiment</vt:lpstr>
      <vt:lpstr>Chain (classic) Sugar and Milk</vt:lpstr>
      <vt:lpstr>Chain (classic) Application</vt:lpstr>
      <vt:lpstr>Chain (C++11) Condiment - Sugar and Milk</vt:lpstr>
      <vt:lpstr>Chain (C++11) accu with function</vt:lpstr>
      <vt:lpstr>Chain (C++11) Application with bind</vt:lpstr>
      <vt:lpstr>Chain (C++11) accu for lambdas</vt:lpstr>
      <vt:lpstr>Chain (C++11) Application with lambda</vt:lpstr>
      <vt:lpstr>Chain classic vs. C++11</vt:lpstr>
      <vt:lpstr>Command</vt:lpstr>
      <vt:lpstr>Command Example: CoffeeMachine</vt:lpstr>
      <vt:lpstr>Command (classic) MakeCaffeineBeverage</vt:lpstr>
      <vt:lpstr>Command (classic) CoffeeMachine</vt:lpstr>
      <vt:lpstr>Command (classic) Application</vt:lpstr>
      <vt:lpstr>Command (C++11) CoffeeMachine</vt:lpstr>
      <vt:lpstr>Command (C++11) Application</vt:lpstr>
      <vt:lpstr>Command classic vs. C++11</vt:lpstr>
      <vt:lpstr>Benefits</vt:lpstr>
      <vt:lpstr>Benefits are maintained</vt:lpstr>
      <vt:lpstr>Some More Benefits</vt:lpstr>
      <vt:lpstr>Criticism</vt:lpstr>
      <vt:lpstr>Criticism Debugging</vt:lpstr>
      <vt:lpstr>Criticism Too Loose</vt:lpstr>
      <vt:lpstr>Criticism Too Loose</vt:lpstr>
      <vt:lpstr>Criticism Performance</vt:lpstr>
      <vt:lpstr>Criticism Size</vt:lpstr>
      <vt:lpstr>Criticism Ownership</vt:lpstr>
      <vt:lpstr>Criticism Ownership</vt:lpstr>
      <vt:lpstr>Criticism Transfer of Ownership</vt:lpstr>
      <vt:lpstr>Patterns and Boost</vt:lpstr>
      <vt:lpstr>Observer</vt:lpstr>
      <vt:lpstr>Observer (classic) Example: Finished!</vt:lpstr>
      <vt:lpstr>Observer (classic) CoffeeMachineObserver</vt:lpstr>
      <vt:lpstr>Observer (classic) CoffeeMachine</vt:lpstr>
      <vt:lpstr>Observer (classic) Application</vt:lpstr>
      <vt:lpstr>Observer Boost.Signals2</vt:lpstr>
      <vt:lpstr>Signals Introduction Slots</vt:lpstr>
      <vt:lpstr>Signals Introduction Connect</vt:lpstr>
      <vt:lpstr>Signals Introduction Order</vt:lpstr>
      <vt:lpstr>Signals Introduction Tracking</vt:lpstr>
      <vt:lpstr>More about Boost.Signals2</vt:lpstr>
      <vt:lpstr>Observer (Signals) CoffeeMachine</vt:lpstr>
      <vt:lpstr>Observer (Signals) Application</vt:lpstr>
      <vt:lpstr>Observer classic vs. Signals</vt:lpstr>
      <vt:lpstr>Factory</vt:lpstr>
      <vt:lpstr>Factory (classic) Example: BeverageFactory</vt:lpstr>
      <vt:lpstr>Factory (classic) CaffeineBeverageFactory</vt:lpstr>
      <vt:lpstr>Factory (classic) BeverageFactory</vt:lpstr>
      <vt:lpstr>Factory (classic) Application</vt:lpstr>
      <vt:lpstr>Factory Boost.Functional.Factory</vt:lpstr>
      <vt:lpstr>Introduction Functional.Factory</vt:lpstr>
      <vt:lpstr>Introduction Functional.Factory</vt:lpstr>
      <vt:lpstr>Factory (Boost) BeverageFactory</vt:lpstr>
      <vt:lpstr>Factory (Lambda) BeverageFactory</vt:lpstr>
      <vt:lpstr>Factory (Boost/Lambda) Application</vt:lpstr>
      <vt:lpstr>Factory classic vs. Boost.Functional.Factory</vt:lpstr>
      <vt:lpstr>Library Benefits</vt:lpstr>
      <vt:lpstr>Library Benefits</vt:lpstr>
      <vt:lpstr>Boost and Patterns</vt:lpstr>
      <vt:lpstr>Boost and Patterns Flyweight</vt:lpstr>
      <vt:lpstr>Boost.Flyweight Example: Colour</vt:lpstr>
      <vt:lpstr>Boost.Flyweight Boost.Hash</vt:lpstr>
      <vt:lpstr>Boost.Flyweight Boost.Hash</vt:lpstr>
      <vt:lpstr>Boost.Flyweight</vt:lpstr>
      <vt:lpstr>Boost.MSM State</vt:lpstr>
      <vt:lpstr>MSM Example: Ping - Pong</vt:lpstr>
      <vt:lpstr>MSM States</vt:lpstr>
      <vt:lpstr>MSM Actions</vt:lpstr>
      <vt:lpstr>MSM Transitiontable</vt:lpstr>
      <vt:lpstr>MSM Application</vt:lpstr>
      <vt:lpstr>Putting it all together</vt:lpstr>
      <vt:lpstr>Putting it all together classic</vt:lpstr>
      <vt:lpstr>Putting it all together classic</vt:lpstr>
      <vt:lpstr>Putting it all together classic</vt:lpstr>
      <vt:lpstr>Putting it all together C++11</vt:lpstr>
      <vt:lpstr>Putting it all together C++11</vt:lpstr>
      <vt:lpstr>Putting it all together C++11</vt:lpstr>
      <vt:lpstr>Putting it all together (classic) Dependencies</vt:lpstr>
      <vt:lpstr>Putting it all together (C++11/Boost) Dependencies</vt:lpstr>
      <vt:lpstr>Putting it all together Analysis</vt:lpstr>
      <vt:lpstr>Conclusion 3 Observations</vt:lpstr>
      <vt:lpstr>Patterns are crutches ...</vt:lpstr>
      <vt:lpstr>Peter Norvig</vt:lpstr>
      <vt:lpstr>Where is the Pattern? Strategy</vt:lpstr>
      <vt:lpstr>Where is the Pattern? Chain</vt:lpstr>
      <vt:lpstr>Where is the Pattern? Command</vt:lpstr>
      <vt:lpstr>Jeff Atwood</vt:lpstr>
      <vt:lpstr>Patterns for Communication</vt:lpstr>
      <vt:lpstr>Patterns for Communication Solving Problems</vt:lpstr>
      <vt:lpstr>Patterns for Communication Solving Problems</vt:lpstr>
      <vt:lpstr>Patterns for Communication Solving Problems</vt:lpstr>
      <vt:lpstr>Patterns for Communication Implementation is a detail</vt:lpstr>
      <vt:lpstr>Patterns for Communication Flyweight</vt:lpstr>
      <vt:lpstr>Patterns for Communication Chain</vt:lpstr>
      <vt:lpstr>Patterns for Communication Observer</vt:lpstr>
      <vt:lpstr>Patterns for Communication Command</vt:lpstr>
      <vt:lpstr>It is not a requirement for a pattern to be visible in a class diagram</vt:lpstr>
      <vt:lpstr>2nd Edition – GoF book ?</vt:lpstr>
      <vt:lpstr>Evolution</vt:lpstr>
      <vt:lpstr>Pattern Lifecycle</vt:lpstr>
      <vt:lpstr>PPG</vt:lpstr>
      <vt:lpstr>Books</vt:lpstr>
      <vt:lpstr>Thank you for your attention</vt:lpstr>
    </vt:vector>
  </TitlesOfParts>
  <Company>Draeger Medical AG &amp; Co. 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Tobias Darm</dc:creator>
  <cp:lastModifiedBy>Tobias Darm</cp:lastModifiedBy>
  <cp:revision>184</cp:revision>
  <dcterms:created xsi:type="dcterms:W3CDTF">2013-01-14T07:02:29Z</dcterms:created>
  <dcterms:modified xsi:type="dcterms:W3CDTF">2013-04-07T14:34:18Z</dcterms:modified>
</cp:coreProperties>
</file>